
<file path=[Content_Types].xml><?xml version="1.0" encoding="utf-8"?>
<Types xmlns="http://schemas.openxmlformats.org/package/2006/content-types">
  <Default Extension="xml" ContentType="application/xml"/>
  <Default Extension="jpg" ContentType="image/jpeg"/>
  <Default Extension="jpeg" ContentType="image/jpeg"/>
  <Default Extension="mp4" ContentType="video/unknown"/>
  <Default Extension="emf" ContentType="image/x-emf"/>
  <Default Extension="rels" ContentType="application/vnd.openxmlformats-package.relationships+xml"/>
  <Default Extension="gif" ContentType="image/gif"/>
  <Default Extension="avi"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72" r:id="rId3"/>
    <p:sldId id="276" r:id="rId4"/>
    <p:sldId id="268" r:id="rId5"/>
    <p:sldId id="258" r:id="rId6"/>
    <p:sldId id="260" r:id="rId7"/>
    <p:sldId id="261" r:id="rId8"/>
    <p:sldId id="264" r:id="rId9"/>
    <p:sldId id="273" r:id="rId10"/>
    <p:sldId id="275" r:id="rId11"/>
    <p:sldId id="262" r:id="rId12"/>
    <p:sldId id="277" r:id="rId13"/>
    <p:sldId id="278" r:id="rId14"/>
    <p:sldId id="279" r:id="rId15"/>
    <p:sldId id="280" r:id="rId16"/>
    <p:sldId id="257" r:id="rId17"/>
    <p:sldId id="259" r:id="rId18"/>
    <p:sldId id="263" r:id="rId19"/>
    <p:sldId id="269" r:id="rId20"/>
    <p:sldId id="271" r:id="rId21"/>
    <p:sldId id="265" r:id="rId22"/>
    <p:sldId id="270" r:id="rId23"/>
    <p:sldId id="266" r:id="rId24"/>
    <p:sldId id="267"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0" d="100"/>
          <a:sy n="70" d="100"/>
        </p:scale>
        <p:origin x="-1344"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27D68B1-6D2B-FD44-B94A-D1EE344AB9E6}" type="datetimeFigureOut">
              <a:rPr lang="en-US" smtClean="0"/>
              <a:t>8/31/18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61188D-4AEF-E040-B877-688F8E9A2427}" type="slidenum">
              <a:rPr lang="en-US" smtClean="0"/>
              <a:t>‹#›</a:t>
            </a:fld>
            <a:endParaRPr lang="en-US"/>
          </a:p>
        </p:txBody>
      </p:sp>
    </p:spTree>
    <p:extLst>
      <p:ext uri="{BB962C8B-B14F-4D97-AF65-F5344CB8AC3E}">
        <p14:creationId xmlns:p14="http://schemas.microsoft.com/office/powerpoint/2010/main" val="391788613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61188D-4AEF-E040-B877-688F8E9A2427}" type="slidenum">
              <a:rPr lang="en-US" smtClean="0"/>
              <a:t>22</a:t>
            </a:fld>
            <a:endParaRPr lang="en-US"/>
          </a:p>
        </p:txBody>
      </p:sp>
    </p:spTree>
    <p:extLst>
      <p:ext uri="{BB962C8B-B14F-4D97-AF65-F5344CB8AC3E}">
        <p14:creationId xmlns:p14="http://schemas.microsoft.com/office/powerpoint/2010/main" val="2810626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C0DC895-3855-DC43-A11A-94A6E4CA390A}" type="datetimeFigureOut">
              <a:rPr lang="en-US" smtClean="0"/>
              <a:t>8/31/18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269834-8F00-0244-B9DC-FF01DF808452}" type="slidenum">
              <a:rPr lang="en-US" smtClean="0"/>
              <a:t>‹#›</a:t>
            </a:fld>
            <a:endParaRPr lang="en-US"/>
          </a:p>
        </p:txBody>
      </p:sp>
    </p:spTree>
    <p:extLst>
      <p:ext uri="{BB962C8B-B14F-4D97-AF65-F5344CB8AC3E}">
        <p14:creationId xmlns:p14="http://schemas.microsoft.com/office/powerpoint/2010/main" val="2013735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0DC895-3855-DC43-A11A-94A6E4CA390A}" type="datetimeFigureOut">
              <a:rPr lang="en-US" smtClean="0"/>
              <a:t>8/31/18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269834-8F00-0244-B9DC-FF01DF808452}" type="slidenum">
              <a:rPr lang="en-US" smtClean="0"/>
              <a:t>‹#›</a:t>
            </a:fld>
            <a:endParaRPr lang="en-US"/>
          </a:p>
        </p:txBody>
      </p:sp>
    </p:spTree>
    <p:extLst>
      <p:ext uri="{BB962C8B-B14F-4D97-AF65-F5344CB8AC3E}">
        <p14:creationId xmlns:p14="http://schemas.microsoft.com/office/powerpoint/2010/main" val="3478574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0DC895-3855-DC43-A11A-94A6E4CA390A}" type="datetimeFigureOut">
              <a:rPr lang="en-US" smtClean="0"/>
              <a:t>8/31/18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269834-8F00-0244-B9DC-FF01DF808452}" type="slidenum">
              <a:rPr lang="en-US" smtClean="0"/>
              <a:t>‹#›</a:t>
            </a:fld>
            <a:endParaRPr lang="en-US"/>
          </a:p>
        </p:txBody>
      </p:sp>
    </p:spTree>
    <p:extLst>
      <p:ext uri="{BB962C8B-B14F-4D97-AF65-F5344CB8AC3E}">
        <p14:creationId xmlns:p14="http://schemas.microsoft.com/office/powerpoint/2010/main" val="224667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0DC895-3855-DC43-A11A-94A6E4CA390A}" type="datetimeFigureOut">
              <a:rPr lang="en-US" smtClean="0"/>
              <a:t>8/31/18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269834-8F00-0244-B9DC-FF01DF808452}" type="slidenum">
              <a:rPr lang="en-US" smtClean="0"/>
              <a:t>‹#›</a:t>
            </a:fld>
            <a:endParaRPr lang="en-US"/>
          </a:p>
        </p:txBody>
      </p:sp>
    </p:spTree>
    <p:extLst>
      <p:ext uri="{BB962C8B-B14F-4D97-AF65-F5344CB8AC3E}">
        <p14:creationId xmlns:p14="http://schemas.microsoft.com/office/powerpoint/2010/main" val="3434831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C0DC895-3855-DC43-A11A-94A6E4CA390A}" type="datetimeFigureOut">
              <a:rPr lang="en-US" smtClean="0"/>
              <a:t>8/31/18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269834-8F00-0244-B9DC-FF01DF808452}" type="slidenum">
              <a:rPr lang="en-US" smtClean="0"/>
              <a:t>‹#›</a:t>
            </a:fld>
            <a:endParaRPr lang="en-US"/>
          </a:p>
        </p:txBody>
      </p:sp>
    </p:spTree>
    <p:extLst>
      <p:ext uri="{BB962C8B-B14F-4D97-AF65-F5344CB8AC3E}">
        <p14:creationId xmlns:p14="http://schemas.microsoft.com/office/powerpoint/2010/main" val="867868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C0DC895-3855-DC43-A11A-94A6E4CA390A}" type="datetimeFigureOut">
              <a:rPr lang="en-US" smtClean="0"/>
              <a:t>8/31/18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269834-8F00-0244-B9DC-FF01DF808452}" type="slidenum">
              <a:rPr lang="en-US" smtClean="0"/>
              <a:t>‹#›</a:t>
            </a:fld>
            <a:endParaRPr lang="en-US"/>
          </a:p>
        </p:txBody>
      </p:sp>
    </p:spTree>
    <p:extLst>
      <p:ext uri="{BB962C8B-B14F-4D97-AF65-F5344CB8AC3E}">
        <p14:creationId xmlns:p14="http://schemas.microsoft.com/office/powerpoint/2010/main" val="11053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C0DC895-3855-DC43-A11A-94A6E4CA390A}" type="datetimeFigureOut">
              <a:rPr lang="en-US" smtClean="0"/>
              <a:t>8/31/18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269834-8F00-0244-B9DC-FF01DF808452}" type="slidenum">
              <a:rPr lang="en-US" smtClean="0"/>
              <a:t>‹#›</a:t>
            </a:fld>
            <a:endParaRPr lang="en-US"/>
          </a:p>
        </p:txBody>
      </p:sp>
    </p:spTree>
    <p:extLst>
      <p:ext uri="{BB962C8B-B14F-4D97-AF65-F5344CB8AC3E}">
        <p14:creationId xmlns:p14="http://schemas.microsoft.com/office/powerpoint/2010/main" val="2007605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C0DC895-3855-DC43-A11A-94A6E4CA390A}" type="datetimeFigureOut">
              <a:rPr lang="en-US" smtClean="0"/>
              <a:t>8/31/18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269834-8F00-0244-B9DC-FF01DF808452}" type="slidenum">
              <a:rPr lang="en-US" smtClean="0"/>
              <a:t>‹#›</a:t>
            </a:fld>
            <a:endParaRPr lang="en-US"/>
          </a:p>
        </p:txBody>
      </p:sp>
    </p:spTree>
    <p:extLst>
      <p:ext uri="{BB962C8B-B14F-4D97-AF65-F5344CB8AC3E}">
        <p14:creationId xmlns:p14="http://schemas.microsoft.com/office/powerpoint/2010/main" val="589888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0DC895-3855-DC43-A11A-94A6E4CA390A}" type="datetimeFigureOut">
              <a:rPr lang="en-US" smtClean="0"/>
              <a:t>8/31/18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269834-8F00-0244-B9DC-FF01DF808452}" type="slidenum">
              <a:rPr lang="en-US" smtClean="0"/>
              <a:t>‹#›</a:t>
            </a:fld>
            <a:endParaRPr lang="en-US"/>
          </a:p>
        </p:txBody>
      </p:sp>
    </p:spTree>
    <p:extLst>
      <p:ext uri="{BB962C8B-B14F-4D97-AF65-F5344CB8AC3E}">
        <p14:creationId xmlns:p14="http://schemas.microsoft.com/office/powerpoint/2010/main" val="198973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0DC895-3855-DC43-A11A-94A6E4CA390A}" type="datetimeFigureOut">
              <a:rPr lang="en-US" smtClean="0"/>
              <a:t>8/31/18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269834-8F00-0244-B9DC-FF01DF808452}" type="slidenum">
              <a:rPr lang="en-US" smtClean="0"/>
              <a:t>‹#›</a:t>
            </a:fld>
            <a:endParaRPr lang="en-US"/>
          </a:p>
        </p:txBody>
      </p:sp>
    </p:spTree>
    <p:extLst>
      <p:ext uri="{BB962C8B-B14F-4D97-AF65-F5344CB8AC3E}">
        <p14:creationId xmlns:p14="http://schemas.microsoft.com/office/powerpoint/2010/main" val="121900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0DC895-3855-DC43-A11A-94A6E4CA390A}" type="datetimeFigureOut">
              <a:rPr lang="en-US" smtClean="0"/>
              <a:t>8/31/18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269834-8F00-0244-B9DC-FF01DF808452}" type="slidenum">
              <a:rPr lang="en-US" smtClean="0"/>
              <a:t>‹#›</a:t>
            </a:fld>
            <a:endParaRPr lang="en-US"/>
          </a:p>
        </p:txBody>
      </p:sp>
    </p:spTree>
    <p:extLst>
      <p:ext uri="{BB962C8B-B14F-4D97-AF65-F5344CB8AC3E}">
        <p14:creationId xmlns:p14="http://schemas.microsoft.com/office/powerpoint/2010/main" val="240259351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0DC895-3855-DC43-A11A-94A6E4CA390A}" type="datetimeFigureOut">
              <a:rPr lang="en-US" smtClean="0"/>
              <a:t>8/31/18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269834-8F00-0244-B9DC-FF01DF808452}" type="slidenum">
              <a:rPr lang="en-US" smtClean="0"/>
              <a:t>‹#›</a:t>
            </a:fld>
            <a:endParaRPr lang="en-US"/>
          </a:p>
        </p:txBody>
      </p:sp>
    </p:spTree>
    <p:extLst>
      <p:ext uri="{BB962C8B-B14F-4D97-AF65-F5344CB8AC3E}">
        <p14:creationId xmlns:p14="http://schemas.microsoft.com/office/powerpoint/2010/main" val="387693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3.png"/><Relationship Id="rId1" Type="http://schemas.microsoft.com/office/2007/relationships/media" Target="../media/media2.mp4"/><Relationship Id="rId2" Type="http://schemas.openxmlformats.org/officeDocument/2006/relationships/video" Target="../media/media2.mp4"/></Relationships>
</file>

<file path=ppt/slides/_rels/slide14.xml.rels><?xml version="1.0" encoding="UTF-8" standalone="yes"?>
<Relationships xmlns="http://schemas.openxmlformats.org/package/2006/relationships"><Relationship Id="rId3" Type="http://schemas.microsoft.com/office/2007/relationships/media" Target="../media/media4.avi"/><Relationship Id="rId4" Type="http://schemas.openxmlformats.org/officeDocument/2006/relationships/video" Target="../media/media4.avi"/><Relationship Id="rId5" Type="http://schemas.openxmlformats.org/officeDocument/2006/relationships/slideLayout" Target="../slideLayouts/slideLayout2.xml"/><Relationship Id="rId6" Type="http://schemas.openxmlformats.org/officeDocument/2006/relationships/image" Target="../media/image14.png"/><Relationship Id="rId7" Type="http://schemas.openxmlformats.org/officeDocument/2006/relationships/image" Target="../media/image15.png"/><Relationship Id="rId1" Type="http://schemas.microsoft.com/office/2007/relationships/media" Target="../media/media3.avi"/><Relationship Id="rId2" Type="http://schemas.openxmlformats.org/officeDocument/2006/relationships/video" Target="../media/media3.avi"/></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6.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gif"/><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1.png"/><Relationship Id="rId1" Type="http://schemas.microsoft.com/office/2007/relationships/media" Target="../media/media1.mp4"/><Relationship Id="rId2" Type="http://schemas.openxmlformats.org/officeDocument/2006/relationships/video" Target="../media/media1.mp4"/></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 Id="rId3" Type="http://schemas.openxmlformats.org/officeDocument/2006/relationships/image" Target="../media/image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57341" y="1021339"/>
            <a:ext cx="7772400" cy="1470025"/>
          </a:xfrm>
        </p:spPr>
        <p:txBody>
          <a:bodyPr/>
          <a:lstStyle/>
          <a:p>
            <a:r>
              <a:rPr lang="en-US" dirty="0" smtClean="0">
                <a:solidFill>
                  <a:schemeClr val="bg1"/>
                </a:solidFill>
              </a:rPr>
              <a:t>Time Series Analysis</a:t>
            </a:r>
            <a:endParaRPr lang="en-US" dirty="0">
              <a:solidFill>
                <a:schemeClr val="bg1"/>
              </a:solidFill>
            </a:endParaRPr>
          </a:p>
        </p:txBody>
      </p:sp>
      <p:sp>
        <p:nvSpPr>
          <p:cNvPr id="3" name="Subtitle 2"/>
          <p:cNvSpPr>
            <a:spLocks noGrp="1"/>
          </p:cNvSpPr>
          <p:nvPr>
            <p:ph type="subTitle" idx="1"/>
          </p:nvPr>
        </p:nvSpPr>
        <p:spPr/>
        <p:txBody>
          <a:bodyPr/>
          <a:lstStyle/>
          <a:p>
            <a:r>
              <a:rPr lang="en-US" dirty="0" smtClean="0">
                <a:solidFill>
                  <a:schemeClr val="bg1"/>
                </a:solidFill>
              </a:rPr>
              <a:t>Extract rotation period and/or orbital period from time series data of asteroids</a:t>
            </a:r>
            <a:endParaRPr lang="en-US" dirty="0">
              <a:solidFill>
                <a:schemeClr val="bg1"/>
              </a:solidFill>
            </a:endParaRPr>
          </a:p>
        </p:txBody>
      </p:sp>
    </p:spTree>
    <p:extLst>
      <p:ext uri="{BB962C8B-B14F-4D97-AF65-F5344CB8AC3E}">
        <p14:creationId xmlns:p14="http://schemas.microsoft.com/office/powerpoint/2010/main" val="87095411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q0010P.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195" y="353538"/>
            <a:ext cx="8610223" cy="5983973"/>
          </a:xfrm>
          <a:prstGeom prst="rect">
            <a:avLst/>
          </a:prstGeom>
        </p:spPr>
      </p:pic>
      <p:sp>
        <p:nvSpPr>
          <p:cNvPr id="3" name="TextBox 2"/>
          <p:cNvSpPr txBox="1"/>
          <p:nvPr/>
        </p:nvSpPr>
        <p:spPr>
          <a:xfrm>
            <a:off x="6323263" y="5499494"/>
            <a:ext cx="2598155" cy="923330"/>
          </a:xfrm>
          <a:prstGeom prst="rect">
            <a:avLst/>
          </a:prstGeom>
          <a:noFill/>
        </p:spPr>
        <p:txBody>
          <a:bodyPr wrap="square" rtlCol="0">
            <a:spAutoFit/>
          </a:bodyPr>
          <a:lstStyle/>
          <a:p>
            <a:r>
              <a:rPr lang="en-US" dirty="0" smtClean="0">
                <a:solidFill>
                  <a:srgbClr val="FF0000"/>
                </a:solidFill>
              </a:rPr>
              <a:t>Note: </a:t>
            </a:r>
            <a:r>
              <a:rPr lang="en-US" i="1" dirty="0" smtClean="0">
                <a:solidFill>
                  <a:srgbClr val="FF0000"/>
                </a:solidFill>
              </a:rPr>
              <a:t>Let L = T and x </a:t>
            </a:r>
            <a:r>
              <a:rPr lang="en-US" dirty="0" smtClean="0">
                <a:solidFill>
                  <a:srgbClr val="FF0000"/>
                </a:solidFill>
              </a:rPr>
              <a:t>= </a:t>
            </a:r>
            <a:r>
              <a:rPr lang="en-US" i="1" dirty="0" smtClean="0">
                <a:solidFill>
                  <a:srgbClr val="FF0000"/>
                </a:solidFill>
              </a:rPr>
              <a:t>t</a:t>
            </a:r>
            <a:r>
              <a:rPr lang="en-US" dirty="0" smtClean="0">
                <a:solidFill>
                  <a:srgbClr val="FF0000"/>
                </a:solidFill>
              </a:rPr>
              <a:t> to recover our formulation.</a:t>
            </a:r>
            <a:endParaRPr lang="en-US" dirty="0">
              <a:solidFill>
                <a:srgbClr val="FF0000"/>
              </a:solidFill>
            </a:endParaRPr>
          </a:p>
        </p:txBody>
      </p:sp>
    </p:spTree>
    <p:extLst>
      <p:ext uri="{BB962C8B-B14F-4D97-AF65-F5344CB8AC3E}">
        <p14:creationId xmlns:p14="http://schemas.microsoft.com/office/powerpoint/2010/main" val="259444388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dewesoft_x_FF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564" y="452271"/>
            <a:ext cx="8848546" cy="6012193"/>
          </a:xfrm>
          <a:prstGeom prst="rect">
            <a:avLst/>
          </a:prstGeom>
        </p:spPr>
      </p:pic>
    </p:spTree>
    <p:extLst>
      <p:ext uri="{BB962C8B-B14F-4D97-AF65-F5344CB8AC3E}">
        <p14:creationId xmlns:p14="http://schemas.microsoft.com/office/powerpoint/2010/main" val="278337188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Sawtooth.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1267" y="1190678"/>
            <a:ext cx="4714434" cy="3332617"/>
          </a:xfrm>
          <a:prstGeom prst="rect">
            <a:avLst/>
          </a:prstGeom>
        </p:spPr>
      </p:pic>
      <p:sp>
        <p:nvSpPr>
          <p:cNvPr id="3" name="TextBox 2"/>
          <p:cNvSpPr txBox="1"/>
          <p:nvPr/>
        </p:nvSpPr>
        <p:spPr>
          <a:xfrm>
            <a:off x="2696447" y="226137"/>
            <a:ext cx="3775026" cy="646331"/>
          </a:xfrm>
          <a:prstGeom prst="rect">
            <a:avLst/>
          </a:prstGeom>
          <a:noFill/>
        </p:spPr>
        <p:txBody>
          <a:bodyPr wrap="square" rtlCol="0">
            <a:spAutoFit/>
          </a:bodyPr>
          <a:lstStyle/>
          <a:p>
            <a:r>
              <a:rPr lang="en-US" sz="3600" dirty="0" smtClean="0"/>
              <a:t>Example: </a:t>
            </a:r>
            <a:r>
              <a:rPr lang="en-US" sz="3600" dirty="0" err="1" smtClean="0"/>
              <a:t>Sawtooth</a:t>
            </a:r>
            <a:endParaRPr lang="en-US" sz="3600" dirty="0"/>
          </a:p>
        </p:txBody>
      </p:sp>
      <p:pic>
        <p:nvPicPr>
          <p:cNvPr id="4" name="Picture 3" descr="fourier seri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193" y="5094286"/>
            <a:ext cx="8178950" cy="1150538"/>
          </a:xfrm>
          <a:prstGeom prst="rect">
            <a:avLst/>
          </a:prstGeom>
        </p:spPr>
      </p:pic>
    </p:spTree>
    <p:extLst>
      <p:ext uri="{BB962C8B-B14F-4D97-AF65-F5344CB8AC3E}">
        <p14:creationId xmlns:p14="http://schemas.microsoft.com/office/powerpoint/2010/main" val="254260374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72572" y="5735548"/>
            <a:ext cx="9140182" cy="646331"/>
          </a:xfrm>
          <a:prstGeom prst="rect">
            <a:avLst/>
          </a:prstGeom>
          <a:noFill/>
        </p:spPr>
        <p:txBody>
          <a:bodyPr wrap="square" rtlCol="0">
            <a:spAutoFit/>
          </a:bodyPr>
          <a:lstStyle/>
          <a:p>
            <a:r>
              <a:rPr lang="en-US" sz="3600" dirty="0" smtClean="0">
                <a:solidFill>
                  <a:schemeClr val="bg1"/>
                </a:solidFill>
              </a:rPr>
              <a:t>Fourier Series::  x(t) = </a:t>
            </a:r>
            <a:r>
              <a:rPr lang="en-US" sz="3600" dirty="0" err="1" smtClean="0">
                <a:solidFill>
                  <a:schemeClr val="bg1"/>
                </a:solidFill>
              </a:rPr>
              <a:t>Σ</a:t>
            </a:r>
            <a:r>
              <a:rPr lang="en-US" sz="3600" dirty="0" smtClean="0">
                <a:solidFill>
                  <a:schemeClr val="bg1"/>
                </a:solidFill>
              </a:rPr>
              <a:t>(-1)</a:t>
            </a:r>
            <a:r>
              <a:rPr lang="en-US" sz="3600" baseline="30000" dirty="0">
                <a:solidFill>
                  <a:schemeClr val="bg1"/>
                </a:solidFill>
              </a:rPr>
              <a:t>n</a:t>
            </a:r>
            <a:r>
              <a:rPr lang="en-US" sz="3600" baseline="30000" dirty="0" smtClean="0">
                <a:solidFill>
                  <a:schemeClr val="bg1"/>
                </a:solidFill>
              </a:rPr>
              <a:t>+1</a:t>
            </a:r>
            <a:r>
              <a:rPr lang="en-US" sz="3600" dirty="0" smtClean="0">
                <a:solidFill>
                  <a:schemeClr val="bg1"/>
                </a:solidFill>
              </a:rPr>
              <a:t>(2A/πn)sin(2π</a:t>
            </a:r>
            <a:r>
              <a:rPr lang="en-US" sz="3600" dirty="0" err="1">
                <a:solidFill>
                  <a:schemeClr val="bg1"/>
                </a:solidFill>
              </a:rPr>
              <a:t>n</a:t>
            </a:r>
            <a:r>
              <a:rPr lang="en-US" sz="3600" dirty="0" err="1" smtClean="0">
                <a:solidFill>
                  <a:schemeClr val="bg1"/>
                </a:solidFill>
              </a:rPr>
              <a:t>t</a:t>
            </a:r>
            <a:r>
              <a:rPr lang="en-US" sz="3600" dirty="0" smtClean="0">
                <a:solidFill>
                  <a:schemeClr val="bg1"/>
                </a:solidFill>
              </a:rPr>
              <a:t>/T)</a:t>
            </a:r>
            <a:endParaRPr lang="en-US" sz="3600" dirty="0">
              <a:solidFill>
                <a:schemeClr val="bg1"/>
              </a:solidFill>
            </a:endParaRPr>
          </a:p>
        </p:txBody>
      </p:sp>
      <p:pic>
        <p:nvPicPr>
          <p:cNvPr id="3" name="Fourier series of a sawtooth wav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53231" y="823067"/>
            <a:ext cx="7320183" cy="3873597"/>
          </a:xfrm>
          <a:prstGeom prst="rect">
            <a:avLst/>
          </a:prstGeom>
        </p:spPr>
      </p:pic>
    </p:spTree>
    <p:extLst>
      <p:ext uri="{BB962C8B-B14F-4D97-AF65-F5344CB8AC3E}">
        <p14:creationId xmlns:p14="http://schemas.microsoft.com/office/powerpoint/2010/main" val="144275221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repeatCount="indefinite" fill="remove"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1600474" y="226137"/>
            <a:ext cx="6332302" cy="646331"/>
          </a:xfrm>
          <a:prstGeom prst="rect">
            <a:avLst/>
          </a:prstGeom>
          <a:noFill/>
        </p:spPr>
        <p:txBody>
          <a:bodyPr wrap="square" rtlCol="0">
            <a:spAutoFit/>
          </a:bodyPr>
          <a:lstStyle/>
          <a:p>
            <a:r>
              <a:rPr lang="en-US" sz="3600" dirty="0" smtClean="0"/>
              <a:t>Example: Numerical Simulation</a:t>
            </a:r>
            <a:endParaRPr lang="en-US" sz="3600" dirty="0"/>
          </a:p>
        </p:txBody>
      </p:sp>
      <p:pic>
        <p:nvPicPr>
          <p:cNvPr id="5" name="scool1_rho.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36064" y="826927"/>
            <a:ext cx="5804156" cy="4353118"/>
          </a:xfrm>
          <a:prstGeom prst="rect">
            <a:avLst/>
          </a:prstGeom>
        </p:spPr>
      </p:pic>
      <p:pic>
        <p:nvPicPr>
          <p:cNvPr id="6" name="scool1_rhovel.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488741" y="834888"/>
            <a:ext cx="5722966" cy="4292224"/>
          </a:xfrm>
          <a:prstGeom prst="rect">
            <a:avLst/>
          </a:prstGeom>
        </p:spPr>
      </p:pic>
      <p:sp>
        <p:nvSpPr>
          <p:cNvPr id="8" name="TextBox 7"/>
          <p:cNvSpPr txBox="1"/>
          <p:nvPr/>
        </p:nvSpPr>
        <p:spPr>
          <a:xfrm>
            <a:off x="1" y="5200860"/>
            <a:ext cx="9144000" cy="1384995"/>
          </a:xfrm>
          <a:prstGeom prst="rect">
            <a:avLst/>
          </a:prstGeom>
          <a:noFill/>
        </p:spPr>
        <p:txBody>
          <a:bodyPr wrap="square" rtlCol="0">
            <a:spAutoFit/>
          </a:bodyPr>
          <a:lstStyle/>
          <a:p>
            <a:pPr algn="ctr"/>
            <a:r>
              <a:rPr lang="en-US" sz="2800" dirty="0" smtClean="0"/>
              <a:t>Numerical Simulation of young stellar object surrounded by a massive </a:t>
            </a:r>
            <a:r>
              <a:rPr lang="en-US" sz="2800" dirty="0" err="1" smtClean="0"/>
              <a:t>protoplanetary</a:t>
            </a:r>
            <a:r>
              <a:rPr lang="en-US" sz="2800" dirty="0" smtClean="0"/>
              <a:t> disk. Top down view of density structure in the equatorial plane of the system.</a:t>
            </a:r>
            <a:endParaRPr lang="en-US" sz="2800" dirty="0"/>
          </a:p>
        </p:txBody>
      </p:sp>
    </p:spTree>
    <p:extLst>
      <p:ext uri="{BB962C8B-B14F-4D97-AF65-F5344CB8AC3E}">
        <p14:creationId xmlns:p14="http://schemas.microsoft.com/office/powerpoint/2010/main" val="46562974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repeatCount="indefinite" fill="hold" display="0">
                  <p:stCondLst>
                    <p:cond delay="indefinite"/>
                  </p:stCondLst>
                </p:cTn>
                <p:tgtEl>
                  <p:spTgt spid="6"/>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1391722" y="226137"/>
            <a:ext cx="6332302" cy="646331"/>
          </a:xfrm>
          <a:prstGeom prst="rect">
            <a:avLst/>
          </a:prstGeom>
          <a:noFill/>
        </p:spPr>
        <p:txBody>
          <a:bodyPr wrap="square" rtlCol="0">
            <a:spAutoFit/>
          </a:bodyPr>
          <a:lstStyle/>
          <a:p>
            <a:r>
              <a:rPr lang="en-US" sz="3600" dirty="0" smtClean="0"/>
              <a:t>Example: Numerical Simulation</a:t>
            </a:r>
            <a:endParaRPr lang="en-US" sz="3600" dirty="0"/>
          </a:p>
        </p:txBody>
      </p:sp>
      <p:pic>
        <p:nvPicPr>
          <p:cNvPr id="4" name="Picture 3" descr="fourier seri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193" y="5094286"/>
            <a:ext cx="8178950" cy="1150538"/>
          </a:xfrm>
          <a:prstGeom prst="rect">
            <a:avLst/>
          </a:prstGeom>
        </p:spPr>
      </p:pic>
      <p:pic>
        <p:nvPicPr>
          <p:cNvPr id="2" name="Picture 1" descr="dft.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001065" y="-167425"/>
            <a:ext cx="4687078" cy="6065630"/>
          </a:xfrm>
          <a:prstGeom prst="rect">
            <a:avLst/>
          </a:prstGeom>
        </p:spPr>
      </p:pic>
    </p:spTree>
    <p:extLst>
      <p:ext uri="{BB962C8B-B14F-4D97-AF65-F5344CB8AC3E}">
        <p14:creationId xmlns:p14="http://schemas.microsoft.com/office/powerpoint/2010/main" val="405534583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Typical Single Observation</a:t>
            </a:r>
            <a:endParaRPr lang="en-US" dirty="0"/>
          </a:p>
        </p:txBody>
      </p:sp>
      <p:pic>
        <p:nvPicPr>
          <p:cNvPr id="4" name="Picture 3" descr="dymock.gif"/>
          <p:cNvPicPr>
            <a:picLocks noChangeAspect="1"/>
          </p:cNvPicPr>
          <p:nvPr/>
        </p:nvPicPr>
        <p:blipFill>
          <a:blip r:embed="rId2">
            <a:alphaModFix amt="97000"/>
            <a:extLst>
              <a:ext uri="{28A0092B-C50C-407E-A947-70E740481C1C}">
                <a14:useLocalDpi xmlns:a14="http://schemas.microsoft.com/office/drawing/2010/main" val="0"/>
              </a:ext>
            </a:extLst>
          </a:blip>
          <a:stretch>
            <a:fillRect/>
          </a:stretch>
        </p:blipFill>
        <p:spPr>
          <a:xfrm>
            <a:off x="1091046" y="1540690"/>
            <a:ext cx="7315200" cy="5003800"/>
          </a:xfrm>
          <a:prstGeom prst="rect">
            <a:avLst/>
          </a:prstGeom>
        </p:spPr>
      </p:pic>
    </p:spTree>
    <p:extLst>
      <p:ext uri="{BB962C8B-B14F-4D97-AF65-F5344CB8AC3E}">
        <p14:creationId xmlns:p14="http://schemas.microsoft.com/office/powerpoint/2010/main" val="425536479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13646"/>
            <a:ext cx="8229600" cy="1143000"/>
          </a:xfrm>
        </p:spPr>
        <p:txBody>
          <a:bodyPr/>
          <a:lstStyle/>
          <a:p>
            <a:r>
              <a:rPr lang="en-US" dirty="0" smtClean="0">
                <a:solidFill>
                  <a:schemeClr val="bg1"/>
                </a:solidFill>
              </a:rPr>
              <a:t>Several Nights of Data</a:t>
            </a:r>
            <a:endParaRPr lang="en-US" dirty="0">
              <a:solidFill>
                <a:schemeClr val="bg1"/>
              </a:solidFill>
            </a:endParaRPr>
          </a:p>
        </p:txBody>
      </p:sp>
      <p:pic>
        <p:nvPicPr>
          <p:cNvPr id="4" name="Picture 3" descr="asteroid_timing_wis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941" y="4543676"/>
            <a:ext cx="7023100" cy="2146300"/>
          </a:xfrm>
          <a:prstGeom prst="rect">
            <a:avLst/>
          </a:prstGeom>
        </p:spPr>
      </p:pic>
      <p:pic>
        <p:nvPicPr>
          <p:cNvPr id="5" name="Picture 4" descr="The-light-curve-of-the-asteroid-4619-Polyakhov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520" y="1337536"/>
            <a:ext cx="7748925" cy="2944592"/>
          </a:xfrm>
          <a:prstGeom prst="rect">
            <a:avLst/>
          </a:prstGeom>
        </p:spPr>
      </p:pic>
    </p:spTree>
    <p:extLst>
      <p:ext uri="{BB962C8B-B14F-4D97-AF65-F5344CB8AC3E}">
        <p14:creationId xmlns:p14="http://schemas.microsoft.com/office/powerpoint/2010/main" val="110843605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50286"/>
            <a:ext cx="8229600" cy="1143000"/>
          </a:xfrm>
        </p:spPr>
        <p:txBody>
          <a:bodyPr>
            <a:normAutofit fontScale="90000"/>
          </a:bodyPr>
          <a:lstStyle/>
          <a:p>
            <a:r>
              <a:rPr lang="en-US" dirty="0" smtClean="0">
                <a:solidFill>
                  <a:schemeClr val="bg1"/>
                </a:solidFill>
              </a:rPr>
              <a:t>Unevenly Spaced and Sparse Data: Use Lomb-</a:t>
            </a:r>
            <a:r>
              <a:rPr lang="en-US" dirty="0" err="1" smtClean="0">
                <a:solidFill>
                  <a:schemeClr val="bg1"/>
                </a:solidFill>
              </a:rPr>
              <a:t>Scargle</a:t>
            </a:r>
            <a:r>
              <a:rPr lang="en-US" dirty="0" smtClean="0">
                <a:solidFill>
                  <a:schemeClr val="bg1"/>
                </a:solidFill>
              </a:rPr>
              <a:t> </a:t>
            </a:r>
            <a:r>
              <a:rPr lang="en-US" dirty="0" err="1" smtClean="0">
                <a:solidFill>
                  <a:schemeClr val="bg1"/>
                </a:solidFill>
              </a:rPr>
              <a:t>Periodogram</a:t>
            </a:r>
            <a:endParaRPr lang="en-US" dirty="0">
              <a:solidFill>
                <a:schemeClr val="bg1"/>
              </a:solidFill>
            </a:endParaRPr>
          </a:p>
        </p:txBody>
      </p:sp>
      <p:pic>
        <p:nvPicPr>
          <p:cNvPr id="4" name="Picture 3" descr="lomb-scargle periodiogr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771" y="1910683"/>
            <a:ext cx="6596423" cy="4947317"/>
          </a:xfrm>
          <a:prstGeom prst="rect">
            <a:avLst/>
          </a:prstGeom>
        </p:spPr>
      </p:pic>
    </p:spTree>
    <p:extLst>
      <p:ext uri="{BB962C8B-B14F-4D97-AF65-F5344CB8AC3E}">
        <p14:creationId xmlns:p14="http://schemas.microsoft.com/office/powerpoint/2010/main" val="316759761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solidFill>
                  <a:schemeClr val="bg1"/>
                </a:solidFill>
              </a:rPr>
              <a:t>Complications</a:t>
            </a:r>
            <a:endParaRPr lang="en-US" sz="6000" dirty="0">
              <a:solidFill>
                <a:schemeClr val="bg1"/>
              </a:solidFill>
            </a:endParaRPr>
          </a:p>
        </p:txBody>
      </p:sp>
      <p:sp>
        <p:nvSpPr>
          <p:cNvPr id="5" name="TextBox 4"/>
          <p:cNvSpPr txBox="1"/>
          <p:nvPr/>
        </p:nvSpPr>
        <p:spPr>
          <a:xfrm>
            <a:off x="357687" y="2252179"/>
            <a:ext cx="8490087" cy="3785652"/>
          </a:xfrm>
          <a:prstGeom prst="rect">
            <a:avLst/>
          </a:prstGeom>
          <a:noFill/>
        </p:spPr>
        <p:txBody>
          <a:bodyPr wrap="square" rtlCol="0">
            <a:spAutoFit/>
          </a:bodyPr>
          <a:lstStyle/>
          <a:p>
            <a:pPr marL="285750" indent="-285750">
              <a:buFont typeface="Arial"/>
              <a:buChar char="•"/>
            </a:pPr>
            <a:r>
              <a:rPr lang="en-US" sz="4800" dirty="0" smtClean="0">
                <a:solidFill>
                  <a:schemeClr val="bg1"/>
                </a:solidFill>
              </a:rPr>
              <a:t>Viewing Aspect</a:t>
            </a:r>
          </a:p>
          <a:p>
            <a:pPr marL="285750" indent="-285750">
              <a:buFont typeface="Arial"/>
              <a:buChar char="•"/>
            </a:pPr>
            <a:r>
              <a:rPr lang="en-US" sz="4800" dirty="0" smtClean="0">
                <a:solidFill>
                  <a:schemeClr val="bg1"/>
                </a:solidFill>
              </a:rPr>
              <a:t>Time System</a:t>
            </a:r>
            <a:endParaRPr lang="en-US" sz="4800" dirty="0">
              <a:solidFill>
                <a:schemeClr val="bg1"/>
              </a:solidFill>
            </a:endParaRPr>
          </a:p>
          <a:p>
            <a:pPr marL="285750" indent="-285750">
              <a:buFont typeface="Arial"/>
              <a:buChar char="•"/>
            </a:pPr>
            <a:r>
              <a:rPr lang="en-US" sz="4800" dirty="0" smtClean="0">
                <a:solidFill>
                  <a:schemeClr val="bg1"/>
                </a:solidFill>
              </a:rPr>
              <a:t>Orbit-to-Orbit variation</a:t>
            </a:r>
          </a:p>
          <a:p>
            <a:pPr marL="285750" indent="-285750">
              <a:buFont typeface="Arial"/>
              <a:buChar char="•"/>
            </a:pPr>
            <a:r>
              <a:rPr lang="en-US" sz="4800" dirty="0" smtClean="0">
                <a:solidFill>
                  <a:schemeClr val="bg1"/>
                </a:solidFill>
              </a:rPr>
              <a:t>Rotation-to-Rotation variation</a:t>
            </a:r>
          </a:p>
          <a:p>
            <a:pPr marL="285750" indent="-285750">
              <a:buFont typeface="Arial"/>
              <a:buChar char="•"/>
            </a:pPr>
            <a:r>
              <a:rPr lang="en-US" sz="4800" dirty="0" smtClean="0">
                <a:solidFill>
                  <a:schemeClr val="bg1"/>
                </a:solidFill>
              </a:rPr>
              <a:t>…</a:t>
            </a:r>
          </a:p>
        </p:txBody>
      </p:sp>
    </p:spTree>
    <p:extLst>
      <p:ext uri="{BB962C8B-B14F-4D97-AF65-F5344CB8AC3E}">
        <p14:creationId xmlns:p14="http://schemas.microsoft.com/office/powerpoint/2010/main" val="325895737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Untitle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134" y="1052513"/>
            <a:ext cx="9144000" cy="5143500"/>
          </a:xfrm>
          <a:prstGeom prst="rect">
            <a:avLst/>
          </a:prstGeom>
        </p:spPr>
      </p:pic>
    </p:spTree>
    <p:extLst>
      <p:ext uri="{BB962C8B-B14F-4D97-AF65-F5344CB8AC3E}">
        <p14:creationId xmlns:p14="http://schemas.microsoft.com/office/powerpoint/2010/main" val="28738707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11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remove"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Time Systems?</a:t>
            </a:r>
            <a:endParaRPr lang="en-US" dirty="0">
              <a:solidFill>
                <a:schemeClr val="bg1"/>
              </a:solidFill>
            </a:endParaRPr>
          </a:p>
        </p:txBody>
      </p:sp>
      <p:sp>
        <p:nvSpPr>
          <p:cNvPr id="4" name="TextBox 3"/>
          <p:cNvSpPr txBox="1"/>
          <p:nvPr/>
        </p:nvSpPr>
        <p:spPr>
          <a:xfrm>
            <a:off x="457200" y="1645789"/>
            <a:ext cx="8378274" cy="2308324"/>
          </a:xfrm>
          <a:prstGeom prst="rect">
            <a:avLst/>
          </a:prstGeom>
          <a:noFill/>
        </p:spPr>
        <p:txBody>
          <a:bodyPr wrap="square" rtlCol="0">
            <a:spAutoFit/>
          </a:bodyPr>
          <a:lstStyle/>
          <a:p>
            <a:pPr marL="285750" indent="-285750">
              <a:buFont typeface="Arial"/>
              <a:buChar char="•"/>
            </a:pPr>
            <a:r>
              <a:rPr lang="en-US" sz="2400" dirty="0" smtClean="0">
                <a:solidFill>
                  <a:schemeClr val="bg1"/>
                </a:solidFill>
              </a:rPr>
              <a:t>Which system to use?</a:t>
            </a:r>
          </a:p>
          <a:p>
            <a:pPr marL="285750" indent="-285750">
              <a:buFont typeface="Arial"/>
              <a:buChar char="•"/>
            </a:pPr>
            <a:r>
              <a:rPr lang="en-US" sz="2400" dirty="0" smtClean="0">
                <a:solidFill>
                  <a:schemeClr val="bg1"/>
                </a:solidFill>
              </a:rPr>
              <a:t>Actually a tricky problem because when stringing data taken on different days to form one time series, how far away is the asteroid from the Earth affects the light travel time between the asteroid and us, and so affects how long it takes a pulse of light to reach us. </a:t>
            </a:r>
          </a:p>
        </p:txBody>
      </p:sp>
      <p:pic>
        <p:nvPicPr>
          <p:cNvPr id="3" name="Picture 2" descr="speed_of_light_Rom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035" y="4142884"/>
            <a:ext cx="7411087" cy="2618584"/>
          </a:xfrm>
          <a:prstGeom prst="rect">
            <a:avLst/>
          </a:prstGeom>
        </p:spPr>
      </p:pic>
    </p:spTree>
    <p:extLst>
      <p:ext uri="{BB962C8B-B14F-4D97-AF65-F5344CB8AC3E}">
        <p14:creationId xmlns:p14="http://schemas.microsoft.com/office/powerpoint/2010/main" val="120382312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457200" y="255741"/>
            <a:ext cx="8378274" cy="2677656"/>
          </a:xfrm>
          <a:prstGeom prst="rect">
            <a:avLst/>
          </a:prstGeom>
          <a:noFill/>
        </p:spPr>
        <p:txBody>
          <a:bodyPr wrap="square" rtlCol="0">
            <a:spAutoFit/>
          </a:bodyPr>
          <a:lstStyle/>
          <a:p>
            <a:pPr marL="285750" indent="-285750">
              <a:buFont typeface="Arial"/>
              <a:buChar char="•"/>
            </a:pPr>
            <a:r>
              <a:rPr lang="en-US" sz="2400" dirty="0" smtClean="0">
                <a:solidFill>
                  <a:schemeClr val="bg1"/>
                </a:solidFill>
              </a:rPr>
              <a:t>Not a  problem over the course of a night, errors of only up to ~0.05 s or so may arise.</a:t>
            </a:r>
          </a:p>
          <a:p>
            <a:pPr marL="285750" indent="-285750">
              <a:buFont typeface="Arial"/>
              <a:buChar char="•"/>
            </a:pPr>
            <a:r>
              <a:rPr lang="en-US" sz="2400" dirty="0" smtClean="0">
                <a:solidFill>
                  <a:schemeClr val="bg1"/>
                </a:solidFill>
              </a:rPr>
              <a:t>It could be a problem if one wants to string data from several nights separated by weeks together. To overcome this, we convert all times to some standard frame, the </a:t>
            </a:r>
            <a:r>
              <a:rPr lang="en-US" sz="2400" dirty="0" err="1" smtClean="0">
                <a:solidFill>
                  <a:schemeClr val="bg1"/>
                </a:solidFill>
              </a:rPr>
              <a:t>barycentric</a:t>
            </a:r>
            <a:r>
              <a:rPr lang="en-US" sz="2400" dirty="0" smtClean="0">
                <a:solidFill>
                  <a:schemeClr val="bg1"/>
                </a:solidFill>
              </a:rPr>
              <a:t> dynamical time TDB, times as if measured at the barycenter of the Solar System</a:t>
            </a:r>
            <a:r>
              <a:rPr lang="en-US" sz="2400" dirty="0" smtClean="0"/>
              <a:t>.</a:t>
            </a:r>
            <a:endParaRPr lang="en-US" sz="2400" dirty="0"/>
          </a:p>
        </p:txBody>
      </p:sp>
      <p:pic>
        <p:nvPicPr>
          <p:cNvPr id="5" name="Picture 4" descr="seesa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9445" y="3027412"/>
            <a:ext cx="5096058" cy="3817125"/>
          </a:xfrm>
          <a:prstGeom prst="rect">
            <a:avLst/>
          </a:prstGeom>
        </p:spPr>
      </p:pic>
      <p:sp>
        <p:nvSpPr>
          <p:cNvPr id="7" name="TextBox 6"/>
          <p:cNvSpPr txBox="1"/>
          <p:nvPr/>
        </p:nvSpPr>
        <p:spPr>
          <a:xfrm rot="10800000" flipV="1">
            <a:off x="5420427" y="5671035"/>
            <a:ext cx="3182533" cy="707886"/>
          </a:xfrm>
          <a:prstGeom prst="rect">
            <a:avLst/>
          </a:prstGeom>
          <a:noFill/>
        </p:spPr>
        <p:txBody>
          <a:bodyPr wrap="square" rtlCol="0">
            <a:spAutoFit/>
          </a:bodyPr>
          <a:lstStyle/>
          <a:p>
            <a:pPr algn="ctr"/>
            <a:r>
              <a:rPr lang="en-US" sz="2000" dirty="0" smtClean="0">
                <a:solidFill>
                  <a:schemeClr val="bg1"/>
                </a:solidFill>
              </a:rPr>
              <a:t>Barycenter corresponds to the balance point</a:t>
            </a:r>
            <a:endParaRPr lang="en-US" sz="2000" dirty="0">
              <a:solidFill>
                <a:schemeClr val="bg1"/>
              </a:solidFill>
            </a:endParaRPr>
          </a:p>
        </p:txBody>
      </p:sp>
    </p:spTree>
    <p:extLst>
      <p:ext uri="{BB962C8B-B14F-4D97-AF65-F5344CB8AC3E}">
        <p14:creationId xmlns:p14="http://schemas.microsoft.com/office/powerpoint/2010/main" val="111169391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8248" y="687669"/>
            <a:ext cx="2563624" cy="5182588"/>
          </a:xfrm>
        </p:spPr>
        <p:txBody>
          <a:bodyPr>
            <a:normAutofit fontScale="90000"/>
          </a:bodyPr>
          <a:lstStyle/>
          <a:p>
            <a:r>
              <a:rPr lang="en-US" dirty="0" smtClean="0">
                <a:solidFill>
                  <a:schemeClr val="bg1"/>
                </a:solidFill>
              </a:rPr>
              <a:t>Motion of the barycenter of the Solar System with respect to the Sun*</a:t>
            </a:r>
            <a:endParaRPr lang="en-US" dirty="0">
              <a:solidFill>
                <a:schemeClr val="bg1"/>
              </a:solidFill>
            </a:endParaRPr>
          </a:p>
        </p:txBody>
      </p:sp>
      <p:pic>
        <p:nvPicPr>
          <p:cNvPr id="4" name="Picture 3" descr="Solar_system_barycenter.sv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9977" y="363117"/>
            <a:ext cx="5880100" cy="5829300"/>
          </a:xfrm>
          <a:prstGeom prst="rect">
            <a:avLst/>
          </a:prstGeom>
        </p:spPr>
      </p:pic>
      <p:sp>
        <p:nvSpPr>
          <p:cNvPr id="5" name="TextBox 4"/>
          <p:cNvSpPr txBox="1"/>
          <p:nvPr/>
        </p:nvSpPr>
        <p:spPr>
          <a:xfrm>
            <a:off x="157707" y="6299744"/>
            <a:ext cx="7264803" cy="369332"/>
          </a:xfrm>
          <a:prstGeom prst="rect">
            <a:avLst/>
          </a:prstGeom>
          <a:noFill/>
        </p:spPr>
        <p:txBody>
          <a:bodyPr wrap="square" rtlCol="0">
            <a:spAutoFit/>
          </a:bodyPr>
          <a:lstStyle/>
          <a:p>
            <a:pPr algn="ctr"/>
            <a:r>
              <a:rPr lang="en-US" dirty="0" smtClean="0"/>
              <a:t>*Barycenter actually moves steadily, the Sun moves about the barycenter.</a:t>
            </a:r>
            <a:endParaRPr lang="en-US" dirty="0"/>
          </a:p>
        </p:txBody>
      </p:sp>
    </p:spTree>
    <p:extLst>
      <p:ext uri="{BB962C8B-B14F-4D97-AF65-F5344CB8AC3E}">
        <p14:creationId xmlns:p14="http://schemas.microsoft.com/office/powerpoint/2010/main" val="362648844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e ABC of XTE A Time Tutori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65533"/>
          </a:xfrm>
          <a:prstGeom prst="rect">
            <a:avLst/>
          </a:prstGeom>
        </p:spPr>
      </p:pic>
      <p:sp>
        <p:nvSpPr>
          <p:cNvPr id="5" name="TextBox 4"/>
          <p:cNvSpPr txBox="1"/>
          <p:nvPr/>
        </p:nvSpPr>
        <p:spPr>
          <a:xfrm>
            <a:off x="286169" y="6058417"/>
            <a:ext cx="8263136" cy="461665"/>
          </a:xfrm>
          <a:prstGeom prst="rect">
            <a:avLst/>
          </a:prstGeom>
          <a:noFill/>
        </p:spPr>
        <p:txBody>
          <a:bodyPr wrap="square" rtlCol="0">
            <a:spAutoFit/>
          </a:bodyPr>
          <a:lstStyle/>
          <a:p>
            <a:r>
              <a:rPr lang="en-US" sz="2400" dirty="0" smtClean="0"/>
              <a:t>https://</a:t>
            </a:r>
            <a:r>
              <a:rPr lang="en-US" sz="2400" dirty="0" err="1" smtClean="0"/>
              <a:t>heasarc.gsfc.nasa.gov</a:t>
            </a:r>
            <a:r>
              <a:rPr lang="en-US" sz="2400" dirty="0" smtClean="0"/>
              <a:t>/docs/</a:t>
            </a:r>
            <a:r>
              <a:rPr lang="en-US" sz="2400" dirty="0" err="1" smtClean="0"/>
              <a:t>xte</a:t>
            </a:r>
            <a:r>
              <a:rPr lang="en-US" sz="2400" dirty="0" smtClean="0"/>
              <a:t>/</a:t>
            </a:r>
            <a:r>
              <a:rPr lang="en-US" sz="2400" dirty="0" err="1" smtClean="0"/>
              <a:t>abc</a:t>
            </a:r>
            <a:r>
              <a:rPr lang="en-US" sz="2400" dirty="0" smtClean="0"/>
              <a:t>/</a:t>
            </a:r>
            <a:r>
              <a:rPr lang="en-US" sz="2400" dirty="0" err="1" smtClean="0"/>
              <a:t>time_tutorial.html</a:t>
            </a:r>
            <a:endParaRPr lang="en-US" sz="2400" dirty="0"/>
          </a:p>
        </p:txBody>
      </p:sp>
    </p:spTree>
    <p:extLst>
      <p:ext uri="{BB962C8B-B14F-4D97-AF65-F5344CB8AC3E}">
        <p14:creationId xmlns:p14="http://schemas.microsoft.com/office/powerpoint/2010/main" val="112375205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89430" y="-71525"/>
            <a:ext cx="8942787" cy="7109638"/>
          </a:xfrm>
          <a:prstGeom prst="rect">
            <a:avLst/>
          </a:prstGeom>
        </p:spPr>
        <p:txBody>
          <a:bodyPr wrap="square">
            <a:spAutoFit/>
          </a:bodyPr>
          <a:lstStyle/>
          <a:p>
            <a:endParaRPr lang="en-US" dirty="0">
              <a:solidFill>
                <a:schemeClr val="bg1"/>
              </a:solidFill>
            </a:endParaRPr>
          </a:p>
          <a:p>
            <a:pPr marL="285750" indent="-285750">
              <a:buFont typeface="Arial"/>
              <a:buChar char="•"/>
            </a:pPr>
            <a:r>
              <a:rPr lang="en-US" sz="2000" dirty="0" smtClean="0">
                <a:solidFill>
                  <a:schemeClr val="bg1"/>
                </a:solidFill>
              </a:rPr>
              <a:t>TAI (International Atomic Time): Based on the SI second and derived from a large number of clocks all over the world. Analyzed and published by by BIPM. Reduced to mean sea level.</a:t>
            </a:r>
          </a:p>
          <a:p>
            <a:pPr marL="285750" indent="-285750">
              <a:buFont typeface="Arial"/>
              <a:buChar char="•"/>
            </a:pPr>
            <a:r>
              <a:rPr lang="en-US" sz="2000" dirty="0" smtClean="0">
                <a:solidFill>
                  <a:schemeClr val="bg1"/>
                </a:solidFill>
              </a:rPr>
              <a:t> UTC (Universal Time, Coordinated): Based on the SI second, it knows days of 86400 and 86401 seconds. The latter are days with a so-called leap second. The objective is to keep UTC within a second of UT1, which is based on the earth's rotation. The offset from TAI is always an integer number of seconds (the accumulated leap seconds).</a:t>
            </a:r>
          </a:p>
          <a:p>
            <a:pPr marL="285750" indent="-285750">
              <a:buFont typeface="Arial"/>
              <a:buChar char="•"/>
            </a:pPr>
            <a:r>
              <a:rPr lang="en-US" sz="2000" dirty="0" smtClean="0">
                <a:solidFill>
                  <a:schemeClr val="bg1"/>
                </a:solidFill>
              </a:rPr>
              <a:t> TT (Terrestrial Time): An idealized time, for all practical purposes based on TAI, but with a constant offset to provide continuity with Ephemeris Time. Defined on the rotating geoid.</a:t>
            </a:r>
          </a:p>
          <a:p>
            <a:pPr marL="285750" indent="-285750">
              <a:buFont typeface="Arial"/>
              <a:buChar char="•"/>
            </a:pPr>
            <a:r>
              <a:rPr lang="en-US" sz="2000" dirty="0" smtClean="0">
                <a:solidFill>
                  <a:schemeClr val="bg1"/>
                </a:solidFill>
              </a:rPr>
              <a:t>TB (</a:t>
            </a:r>
            <a:r>
              <a:rPr lang="en-US" sz="2000" dirty="0" err="1" smtClean="0">
                <a:solidFill>
                  <a:schemeClr val="bg1"/>
                </a:solidFill>
              </a:rPr>
              <a:t>Barycentric</a:t>
            </a:r>
            <a:r>
              <a:rPr lang="en-US" sz="2000" dirty="0" smtClean="0">
                <a:solidFill>
                  <a:schemeClr val="bg1"/>
                </a:solidFill>
              </a:rPr>
              <a:t> Time): Also known as TDB (</a:t>
            </a:r>
            <a:r>
              <a:rPr lang="en-US" sz="2000" dirty="0" err="1" smtClean="0">
                <a:solidFill>
                  <a:schemeClr val="bg1"/>
                </a:solidFill>
              </a:rPr>
              <a:t>Barycentric</a:t>
            </a:r>
            <a:r>
              <a:rPr lang="en-US" sz="2000" dirty="0" smtClean="0">
                <a:solidFill>
                  <a:schemeClr val="bg1"/>
                </a:solidFill>
              </a:rPr>
              <a:t> Dynamical Time). This is basically TT transformed to the solar system barycenter.</a:t>
            </a:r>
          </a:p>
          <a:p>
            <a:pPr marL="285750" indent="-285750">
              <a:buFont typeface="Arial"/>
              <a:buChar char="•"/>
            </a:pPr>
            <a:r>
              <a:rPr lang="en-US" sz="2000" dirty="0" smtClean="0">
                <a:solidFill>
                  <a:schemeClr val="bg1"/>
                </a:solidFill>
              </a:rPr>
              <a:t> JD (Julian Date): Number of days since Greenwich mean noon on January 1, 4713 B.C. Note that JD may be used in conjunction with all of the above time systems; whenever the required accuracy dictates this, the time system used should be indicated: e.g., JD (TT).</a:t>
            </a:r>
          </a:p>
          <a:p>
            <a:pPr marL="285750" indent="-285750">
              <a:buFont typeface="Arial"/>
              <a:buChar char="•"/>
            </a:pPr>
            <a:r>
              <a:rPr lang="en-US" sz="2000" dirty="0" smtClean="0">
                <a:solidFill>
                  <a:schemeClr val="bg1"/>
                </a:solidFill>
              </a:rPr>
              <a:t> MJD (Modified Julian Date): Equals JD - 2400000.5. The same note applies as for JD concerning the time system in use. We shall continue to use MJD notwithstanding the IAU's recent decision not to recognize MJD anymore as an official time unit.</a:t>
            </a:r>
          </a:p>
          <a:p>
            <a:endParaRPr lang="en-US" dirty="0">
              <a:solidFill>
                <a:schemeClr val="bg1"/>
              </a:solidFill>
            </a:endParaRPr>
          </a:p>
        </p:txBody>
      </p:sp>
    </p:spTree>
    <p:extLst>
      <p:ext uri="{BB962C8B-B14F-4D97-AF65-F5344CB8AC3E}">
        <p14:creationId xmlns:p14="http://schemas.microsoft.com/office/powerpoint/2010/main" val="59525527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1739642" y="278321"/>
            <a:ext cx="5476679" cy="646331"/>
          </a:xfrm>
          <a:prstGeom prst="rect">
            <a:avLst/>
          </a:prstGeom>
          <a:noFill/>
        </p:spPr>
        <p:txBody>
          <a:bodyPr wrap="none" rtlCol="0">
            <a:spAutoFit/>
          </a:bodyPr>
          <a:lstStyle/>
          <a:p>
            <a:r>
              <a:rPr lang="en-US" sz="3600" dirty="0" smtClean="0">
                <a:solidFill>
                  <a:schemeClr val="bg1"/>
                </a:solidFill>
              </a:rPr>
              <a:t>Samples of Time Series Data</a:t>
            </a:r>
            <a:endParaRPr lang="en-US" sz="3600" dirty="0">
              <a:solidFill>
                <a:schemeClr val="bg1"/>
              </a:solidFill>
            </a:endParaRPr>
          </a:p>
        </p:txBody>
      </p:sp>
      <p:pic>
        <p:nvPicPr>
          <p:cNvPr id="2" name="Picture 1" descr="120966-15119699407799792_origi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127" y="1121073"/>
            <a:ext cx="6300708" cy="2874227"/>
          </a:xfrm>
          <a:prstGeom prst="rect">
            <a:avLst/>
          </a:prstGeom>
        </p:spPr>
      </p:pic>
      <p:pic>
        <p:nvPicPr>
          <p:cNvPr id="3" name="Picture 2" descr="sampleseismogram.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4731" y="3804121"/>
            <a:ext cx="4191000" cy="2794000"/>
          </a:xfrm>
          <a:prstGeom prst="rect">
            <a:avLst/>
          </a:prstGeom>
        </p:spPr>
      </p:pic>
      <p:sp>
        <p:nvSpPr>
          <p:cNvPr id="5" name="TextBox 4"/>
          <p:cNvSpPr txBox="1"/>
          <p:nvPr/>
        </p:nvSpPr>
        <p:spPr>
          <a:xfrm>
            <a:off x="6930604" y="2152289"/>
            <a:ext cx="1845127" cy="461665"/>
          </a:xfrm>
          <a:prstGeom prst="rect">
            <a:avLst/>
          </a:prstGeom>
          <a:noFill/>
        </p:spPr>
        <p:txBody>
          <a:bodyPr wrap="none" rtlCol="0">
            <a:spAutoFit/>
          </a:bodyPr>
          <a:lstStyle/>
          <a:p>
            <a:r>
              <a:rPr lang="en-US" sz="2400" dirty="0" smtClean="0">
                <a:solidFill>
                  <a:schemeClr val="bg1"/>
                </a:solidFill>
              </a:rPr>
              <a:t>Stock Market</a:t>
            </a:r>
            <a:endParaRPr lang="en-US" sz="2400" dirty="0">
              <a:solidFill>
                <a:schemeClr val="bg1"/>
              </a:solidFill>
            </a:endParaRPr>
          </a:p>
        </p:txBody>
      </p:sp>
      <p:sp>
        <p:nvSpPr>
          <p:cNvPr id="6" name="TextBox 5"/>
          <p:cNvSpPr txBox="1"/>
          <p:nvPr/>
        </p:nvSpPr>
        <p:spPr>
          <a:xfrm>
            <a:off x="322806" y="4965592"/>
            <a:ext cx="4105361" cy="461665"/>
          </a:xfrm>
          <a:prstGeom prst="rect">
            <a:avLst/>
          </a:prstGeom>
          <a:noFill/>
        </p:spPr>
        <p:txBody>
          <a:bodyPr wrap="none" rtlCol="0">
            <a:spAutoFit/>
          </a:bodyPr>
          <a:lstStyle/>
          <a:p>
            <a:r>
              <a:rPr lang="en-US" sz="2400" dirty="0" smtClean="0">
                <a:solidFill>
                  <a:schemeClr val="bg1"/>
                </a:solidFill>
              </a:rPr>
              <a:t>Seismic Signal from Earthquake</a:t>
            </a:r>
            <a:endParaRPr lang="en-US" sz="2400" dirty="0">
              <a:solidFill>
                <a:schemeClr val="bg1"/>
              </a:solidFill>
            </a:endParaRPr>
          </a:p>
        </p:txBody>
      </p:sp>
    </p:spTree>
    <p:extLst>
      <p:ext uri="{BB962C8B-B14F-4D97-AF65-F5344CB8AC3E}">
        <p14:creationId xmlns:p14="http://schemas.microsoft.com/office/powerpoint/2010/main" val="221442321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 </a:t>
            </a:r>
            <a:r>
              <a:rPr lang="en-US" dirty="0" err="1" smtClean="0"/>
              <a:t>Aquari</a:t>
            </a:r>
            <a:r>
              <a:rPr lang="en-US" dirty="0" smtClean="0"/>
              <a:t>: “King” of the IPs</a:t>
            </a:r>
            <a:endParaRPr lang="en-US" dirty="0"/>
          </a:p>
        </p:txBody>
      </p:sp>
      <p:pic>
        <p:nvPicPr>
          <p:cNvPr id="7" name="Picture 6" descr="df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38" y="4735180"/>
            <a:ext cx="6667500" cy="1930400"/>
          </a:xfrm>
          <a:prstGeom prst="rect">
            <a:avLst/>
          </a:prstGeom>
        </p:spPr>
      </p:pic>
      <p:pic>
        <p:nvPicPr>
          <p:cNvPr id="8" name="Picture 7" descr="FO Aq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5413" y="1774489"/>
            <a:ext cx="4575048" cy="3499104"/>
          </a:xfrm>
          <a:prstGeom prst="rect">
            <a:avLst/>
          </a:prstGeom>
        </p:spPr>
      </p:pic>
    </p:spTree>
    <p:extLst>
      <p:ext uri="{BB962C8B-B14F-4D97-AF65-F5344CB8AC3E}">
        <p14:creationId xmlns:p14="http://schemas.microsoft.com/office/powerpoint/2010/main" val="193400082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3"/>
            <a:ext cx="8229600" cy="1143000"/>
          </a:xfrm>
        </p:spPr>
        <p:txBody>
          <a:bodyPr/>
          <a:lstStyle/>
          <a:p>
            <a:r>
              <a:rPr lang="en-US" dirty="0" smtClean="0">
                <a:solidFill>
                  <a:schemeClr val="bg1"/>
                </a:solidFill>
              </a:rPr>
              <a:t>One Day of Data</a:t>
            </a:r>
            <a:endParaRPr lang="en-US" dirty="0">
              <a:solidFill>
                <a:schemeClr val="bg1"/>
              </a:solidFill>
            </a:endParaRPr>
          </a:p>
        </p:txBody>
      </p:sp>
      <p:pic>
        <p:nvPicPr>
          <p:cNvPr id="5" name="Picture 4" descr="2867 Steins.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138" y="1229474"/>
            <a:ext cx="7150100" cy="5143500"/>
          </a:xfrm>
          <a:prstGeom prst="rect">
            <a:avLst/>
          </a:prstGeom>
        </p:spPr>
      </p:pic>
    </p:spTree>
    <p:extLst>
      <p:ext uri="{BB962C8B-B14F-4D97-AF65-F5344CB8AC3E}">
        <p14:creationId xmlns:p14="http://schemas.microsoft.com/office/powerpoint/2010/main" val="17514446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Fourier Analysis</a:t>
            </a:r>
            <a:endParaRPr lang="en-US" dirty="0"/>
          </a:p>
        </p:txBody>
      </p:sp>
      <p:pic>
        <p:nvPicPr>
          <p:cNvPr id="4" name="Picture 3" descr="fouriersu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133" y="2261404"/>
            <a:ext cx="8043153" cy="3087271"/>
          </a:xfrm>
          <a:prstGeom prst="rect">
            <a:avLst/>
          </a:prstGeom>
        </p:spPr>
      </p:pic>
      <p:sp>
        <p:nvSpPr>
          <p:cNvPr id="3" name="TextBox 2"/>
          <p:cNvSpPr txBox="1"/>
          <p:nvPr/>
        </p:nvSpPr>
        <p:spPr>
          <a:xfrm>
            <a:off x="916530" y="5812401"/>
            <a:ext cx="7426171" cy="830997"/>
          </a:xfrm>
          <a:prstGeom prst="rect">
            <a:avLst/>
          </a:prstGeom>
          <a:noFill/>
        </p:spPr>
        <p:txBody>
          <a:bodyPr wrap="square" rtlCol="0">
            <a:spAutoFit/>
          </a:bodyPr>
          <a:lstStyle/>
          <a:p>
            <a:pPr algn="ctr"/>
            <a:r>
              <a:rPr lang="en-US" sz="2400" dirty="0" smtClean="0"/>
              <a:t>The above is a Fourier series representation of the periodic function g(t), period = </a:t>
            </a:r>
            <a:r>
              <a:rPr lang="en-US" sz="2400" i="1" dirty="0" smtClean="0"/>
              <a:t>T</a:t>
            </a:r>
            <a:endParaRPr lang="en-US" sz="2400" i="1" dirty="0"/>
          </a:p>
        </p:txBody>
      </p:sp>
    </p:spTree>
    <p:extLst>
      <p:ext uri="{BB962C8B-B14F-4D97-AF65-F5344CB8AC3E}">
        <p14:creationId xmlns:p14="http://schemas.microsoft.com/office/powerpoint/2010/main" val="342683552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ourier Properti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954"/>
            <a:ext cx="9144000" cy="6858000"/>
          </a:xfrm>
          <a:prstGeom prst="rect">
            <a:avLst/>
          </a:prstGeom>
        </p:spPr>
      </p:pic>
    </p:spTree>
    <p:extLst>
      <p:ext uri="{BB962C8B-B14F-4D97-AF65-F5344CB8AC3E}">
        <p14:creationId xmlns:p14="http://schemas.microsoft.com/office/powerpoint/2010/main" val="76130433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dewesoft_x_FF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62" y="3652962"/>
            <a:ext cx="8959457" cy="6087552"/>
          </a:xfrm>
          <a:prstGeom prst="rect">
            <a:avLst/>
          </a:prstGeom>
        </p:spPr>
      </p:pic>
      <p:sp>
        <p:nvSpPr>
          <p:cNvPr id="7" name="TextBox 6"/>
          <p:cNvSpPr txBox="1"/>
          <p:nvPr/>
        </p:nvSpPr>
        <p:spPr>
          <a:xfrm>
            <a:off x="232512" y="118680"/>
            <a:ext cx="8781818" cy="3477875"/>
          </a:xfrm>
          <a:prstGeom prst="rect">
            <a:avLst/>
          </a:prstGeom>
          <a:noFill/>
        </p:spPr>
        <p:txBody>
          <a:bodyPr wrap="square" rtlCol="0">
            <a:spAutoFit/>
          </a:bodyPr>
          <a:lstStyle/>
          <a:p>
            <a:pPr marL="285750" indent="-285750">
              <a:buFont typeface="Arial"/>
              <a:buChar char="•"/>
            </a:pPr>
            <a:r>
              <a:rPr lang="en-US" sz="2200" dirty="0" smtClean="0">
                <a:solidFill>
                  <a:schemeClr val="bg1"/>
                </a:solidFill>
              </a:rPr>
              <a:t>Fitting a Fourier series to long strings of unevenly spaced data is straightforward, but inefficient from a computational standpoint.  The work scales as N</a:t>
            </a:r>
            <a:r>
              <a:rPr lang="en-US" sz="2200" baseline="30000" dirty="0" smtClean="0">
                <a:solidFill>
                  <a:schemeClr val="bg1"/>
                </a:solidFill>
              </a:rPr>
              <a:t>2</a:t>
            </a:r>
            <a:r>
              <a:rPr lang="en-US" sz="2200" dirty="0">
                <a:solidFill>
                  <a:schemeClr val="bg1"/>
                </a:solidFill>
              </a:rPr>
              <a:t> </a:t>
            </a:r>
            <a:r>
              <a:rPr lang="en-US" sz="2200" dirty="0" smtClean="0">
                <a:solidFill>
                  <a:schemeClr val="bg1"/>
                </a:solidFill>
              </a:rPr>
              <a:t> where N is the number of data points</a:t>
            </a:r>
          </a:p>
          <a:p>
            <a:pPr marL="285750" indent="-285750">
              <a:buFont typeface="Arial"/>
              <a:buChar char="•"/>
            </a:pPr>
            <a:r>
              <a:rPr lang="en-US" sz="2200" dirty="0" smtClean="0">
                <a:solidFill>
                  <a:schemeClr val="bg1"/>
                </a:solidFill>
              </a:rPr>
              <a:t>When the data points are evenly spaced, the numerical problem has a clever solution, the so-called the FAST FOURIER TRANSFORM (FFT) </a:t>
            </a:r>
            <a:r>
              <a:rPr lang="en-US" sz="2200" dirty="0">
                <a:solidFill>
                  <a:schemeClr val="bg1"/>
                </a:solidFill>
              </a:rPr>
              <a:t> </a:t>
            </a:r>
            <a:r>
              <a:rPr lang="en-US" sz="2200" dirty="0" smtClean="0">
                <a:solidFill>
                  <a:schemeClr val="bg1"/>
                </a:solidFill>
              </a:rPr>
              <a:t>which, IMO, is the computer algorithm of the last 100 years. The FFT scales as N log</a:t>
            </a:r>
            <a:r>
              <a:rPr lang="en-US" sz="2200" baseline="-25000" dirty="0" smtClean="0">
                <a:solidFill>
                  <a:schemeClr val="bg1"/>
                </a:solidFill>
              </a:rPr>
              <a:t>e</a:t>
            </a:r>
            <a:r>
              <a:rPr lang="en-US" sz="2200" dirty="0" smtClean="0">
                <a:solidFill>
                  <a:schemeClr val="bg1"/>
                </a:solidFill>
              </a:rPr>
              <a:t> N &lt;&lt; N</a:t>
            </a:r>
            <a:r>
              <a:rPr lang="en-US" sz="2200" baseline="30000" dirty="0" smtClean="0">
                <a:solidFill>
                  <a:schemeClr val="bg1"/>
                </a:solidFill>
              </a:rPr>
              <a:t>2</a:t>
            </a:r>
            <a:r>
              <a:rPr lang="en-US" sz="2200" dirty="0" smtClean="0">
                <a:solidFill>
                  <a:schemeClr val="bg1"/>
                </a:solidFill>
              </a:rPr>
              <a:t> for large N.</a:t>
            </a:r>
          </a:p>
          <a:p>
            <a:pPr marL="285750" indent="-285750">
              <a:buFont typeface="Arial"/>
              <a:buChar char="•"/>
            </a:pPr>
            <a:r>
              <a:rPr lang="en-US" sz="2200" dirty="0" smtClean="0">
                <a:solidFill>
                  <a:schemeClr val="bg1"/>
                </a:solidFill>
              </a:rPr>
              <a:t>Application of the FFT to the data below allows a rapid decomposition of the  time series showing that a seemingly random process is actually a  linear combination of a small number of waves</a:t>
            </a:r>
          </a:p>
        </p:txBody>
      </p:sp>
    </p:spTree>
    <p:extLst>
      <p:ext uri="{BB962C8B-B14F-4D97-AF65-F5344CB8AC3E}">
        <p14:creationId xmlns:p14="http://schemas.microsoft.com/office/powerpoint/2010/main" val="89194111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455"/>
            <a:ext cx="8229600" cy="1143000"/>
          </a:xfrm>
        </p:spPr>
        <p:txBody>
          <a:bodyPr>
            <a:normAutofit/>
          </a:bodyPr>
          <a:lstStyle/>
          <a:p>
            <a:r>
              <a:rPr lang="en-US" sz="3600" dirty="0" smtClean="0"/>
              <a:t>For a time series g(t) represented by</a:t>
            </a:r>
            <a:endParaRPr lang="en-US" sz="3600" dirty="0"/>
          </a:p>
        </p:txBody>
      </p:sp>
      <p:pic>
        <p:nvPicPr>
          <p:cNvPr id="4" name="Picture 3" descr="fouriersu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565" y="857901"/>
            <a:ext cx="7264774" cy="2788499"/>
          </a:xfrm>
          <a:prstGeom prst="rect">
            <a:avLst/>
          </a:prstGeom>
        </p:spPr>
      </p:pic>
      <p:sp>
        <p:nvSpPr>
          <p:cNvPr id="6" name="TextBox 5"/>
          <p:cNvSpPr txBox="1"/>
          <p:nvPr/>
        </p:nvSpPr>
        <p:spPr>
          <a:xfrm>
            <a:off x="7602241" y="5340282"/>
            <a:ext cx="184666" cy="369332"/>
          </a:xfrm>
          <a:prstGeom prst="rect">
            <a:avLst/>
          </a:prstGeom>
          <a:noFill/>
        </p:spPr>
        <p:txBody>
          <a:bodyPr wrap="none" rtlCol="0">
            <a:spAutoFit/>
          </a:bodyPr>
          <a:lstStyle/>
          <a:p>
            <a:endParaRPr lang="en-US" dirty="0"/>
          </a:p>
        </p:txBody>
      </p:sp>
      <p:sp>
        <p:nvSpPr>
          <p:cNvPr id="7" name="TextBox 6"/>
          <p:cNvSpPr txBox="1"/>
          <p:nvPr/>
        </p:nvSpPr>
        <p:spPr>
          <a:xfrm>
            <a:off x="145143" y="3650887"/>
            <a:ext cx="8781143" cy="3139321"/>
          </a:xfrm>
          <a:prstGeom prst="rect">
            <a:avLst/>
          </a:prstGeom>
          <a:noFill/>
        </p:spPr>
        <p:txBody>
          <a:bodyPr wrap="square" rtlCol="0">
            <a:spAutoFit/>
          </a:bodyPr>
          <a:lstStyle/>
          <a:p>
            <a:pPr algn="ctr"/>
            <a:r>
              <a:rPr lang="en-US" sz="3600" dirty="0"/>
              <a:t>t</a:t>
            </a:r>
            <a:r>
              <a:rPr lang="en-US" sz="3600" dirty="0" smtClean="0"/>
              <a:t>he goal </a:t>
            </a:r>
            <a:r>
              <a:rPr lang="en-US" sz="3600" dirty="0"/>
              <a:t>is to determine the coefficients </a:t>
            </a:r>
            <a:r>
              <a:rPr lang="en-US" sz="3600" i="1" dirty="0"/>
              <a:t>a</a:t>
            </a:r>
            <a:r>
              <a:rPr lang="en-US" sz="3600" i="1" baseline="-25000" dirty="0"/>
              <a:t>m</a:t>
            </a:r>
            <a:r>
              <a:rPr lang="en-US" sz="3600" baseline="-25000" dirty="0"/>
              <a:t> </a:t>
            </a:r>
            <a:r>
              <a:rPr lang="en-US" sz="3600" dirty="0"/>
              <a:t>and </a:t>
            </a:r>
            <a:r>
              <a:rPr lang="en-US" sz="3600" i="1" dirty="0" err="1"/>
              <a:t>b</a:t>
            </a:r>
            <a:r>
              <a:rPr lang="en-US" sz="3600" i="1" baseline="-25000" dirty="0" err="1"/>
              <a:t>n</a:t>
            </a:r>
            <a:r>
              <a:rPr lang="en-US" sz="3600" dirty="0"/>
              <a:t> </a:t>
            </a:r>
            <a:r>
              <a:rPr lang="en-US" sz="3600" dirty="0" smtClean="0"/>
              <a:t>to show </a:t>
            </a:r>
            <a:r>
              <a:rPr lang="en-US" sz="3600" dirty="0"/>
              <a:t>how </a:t>
            </a:r>
            <a:r>
              <a:rPr lang="en-US" sz="3600" dirty="0" smtClean="0"/>
              <a:t>different </a:t>
            </a:r>
            <a:r>
              <a:rPr lang="en-US" sz="3600" dirty="0"/>
              <a:t>waves </a:t>
            </a:r>
            <a:r>
              <a:rPr lang="en-US" sz="3600" dirty="0" smtClean="0"/>
              <a:t>mix </a:t>
            </a:r>
            <a:r>
              <a:rPr lang="en-US" sz="3600" dirty="0"/>
              <a:t>to form the </a:t>
            </a:r>
            <a:r>
              <a:rPr lang="en-US" sz="3600" dirty="0" smtClean="0"/>
              <a:t>signal. This </a:t>
            </a:r>
            <a:r>
              <a:rPr lang="en-US" sz="3600" dirty="0"/>
              <a:t>is accomplished by </a:t>
            </a:r>
            <a:r>
              <a:rPr lang="en-US" sz="3600" dirty="0" smtClean="0"/>
              <a:t>utilizing the property  </a:t>
            </a:r>
            <a:r>
              <a:rPr lang="en-US" sz="3600" dirty="0"/>
              <a:t>sine and cosine functions are orthogonal over the </a:t>
            </a:r>
            <a:r>
              <a:rPr lang="en-US" sz="3600" dirty="0" smtClean="0"/>
              <a:t>range </a:t>
            </a:r>
            <a:r>
              <a:rPr lang="en-US" sz="3600" dirty="0"/>
              <a:t>[0,</a:t>
            </a:r>
            <a:r>
              <a:rPr lang="en-US" sz="3600" i="1" dirty="0"/>
              <a:t>T</a:t>
            </a:r>
            <a:r>
              <a:rPr lang="en-US" sz="3600" dirty="0"/>
              <a:t>].</a:t>
            </a:r>
          </a:p>
          <a:p>
            <a:endParaRPr lang="en-US" dirty="0"/>
          </a:p>
        </p:txBody>
      </p:sp>
      <p:sp>
        <p:nvSpPr>
          <p:cNvPr id="8" name="TextBox 7"/>
          <p:cNvSpPr txBox="1"/>
          <p:nvPr/>
        </p:nvSpPr>
        <p:spPr>
          <a:xfrm>
            <a:off x="-1356922" y="2365727"/>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98322001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733</TotalTime>
  <Words>821</Words>
  <Application>Microsoft Macintosh PowerPoint</Application>
  <PresentationFormat>On-screen Show (4:3)</PresentationFormat>
  <Paragraphs>46</Paragraphs>
  <Slides>24</Slides>
  <Notes>1</Notes>
  <HiddenSlides>0</HiddenSlides>
  <MMClips>4</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Time Series Analysis</vt:lpstr>
      <vt:lpstr>PowerPoint Presentation</vt:lpstr>
      <vt:lpstr>PowerPoint Presentation</vt:lpstr>
      <vt:lpstr>FO Aquari: “King” of the IPs</vt:lpstr>
      <vt:lpstr>One Day of Data</vt:lpstr>
      <vt:lpstr>Fourier Analysis</vt:lpstr>
      <vt:lpstr>PowerPoint Presentation</vt:lpstr>
      <vt:lpstr>PowerPoint Presentation</vt:lpstr>
      <vt:lpstr>For a time series g(t) represented by</vt:lpstr>
      <vt:lpstr>PowerPoint Presentation</vt:lpstr>
      <vt:lpstr>PowerPoint Presentation</vt:lpstr>
      <vt:lpstr>PowerPoint Presentation</vt:lpstr>
      <vt:lpstr>PowerPoint Presentation</vt:lpstr>
      <vt:lpstr>PowerPoint Presentation</vt:lpstr>
      <vt:lpstr>PowerPoint Presentation</vt:lpstr>
      <vt:lpstr>More Typical Single Observation</vt:lpstr>
      <vt:lpstr>Several Nights of Data</vt:lpstr>
      <vt:lpstr>Unevenly Spaced and Sparse Data: Use Lomb-Scargle Periodogram</vt:lpstr>
      <vt:lpstr>Complications</vt:lpstr>
      <vt:lpstr>Time Systems?</vt:lpstr>
      <vt:lpstr>PowerPoint Presentation</vt:lpstr>
      <vt:lpstr>Motion of the barycenter of the Solar System with respect to the Sun*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Time Series Analysis</dc:title>
  <dc:creator>CASIT</dc:creator>
  <cp:lastModifiedBy>CASIT</cp:lastModifiedBy>
  <cp:revision>49</cp:revision>
  <dcterms:created xsi:type="dcterms:W3CDTF">2017-11-24T19:02:01Z</dcterms:created>
  <dcterms:modified xsi:type="dcterms:W3CDTF">2018-08-31T00:37:27Z</dcterms:modified>
</cp:coreProperties>
</file>